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9" r:id="rId2"/>
    <p:sldId id="375" r:id="rId3"/>
    <p:sldId id="271" r:id="rId4"/>
    <p:sldId id="378" r:id="rId5"/>
    <p:sldId id="396" r:id="rId6"/>
    <p:sldId id="393" r:id="rId7"/>
    <p:sldId id="319" r:id="rId8"/>
    <p:sldId id="257" r:id="rId9"/>
    <p:sldId id="260" r:id="rId10"/>
    <p:sldId id="379" r:id="rId11"/>
    <p:sldId id="395" r:id="rId12"/>
    <p:sldId id="322" r:id="rId13"/>
    <p:sldId id="380" r:id="rId14"/>
    <p:sldId id="399" r:id="rId15"/>
    <p:sldId id="400" r:id="rId16"/>
    <p:sldId id="397" r:id="rId17"/>
    <p:sldId id="387" r:id="rId18"/>
    <p:sldId id="394" r:id="rId19"/>
    <p:sldId id="309" r:id="rId20"/>
    <p:sldId id="318" r:id="rId21"/>
    <p:sldId id="390" r:id="rId22"/>
    <p:sldId id="392" r:id="rId23"/>
    <p:sldId id="391" r:id="rId24"/>
    <p:sldId id="285" r:id="rId25"/>
    <p:sldId id="292" r:id="rId26"/>
    <p:sldId id="29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hiny Apps Build Interactive Web Applications With R" id="{266CBA9B-60A6-4C96-99B8-FA72797A05C1}">
          <p14:sldIdLst>
            <p14:sldId id="329"/>
            <p14:sldId id="375"/>
            <p14:sldId id="271"/>
            <p14:sldId id="378"/>
            <p14:sldId id="396"/>
            <p14:sldId id="393"/>
          </p14:sldIdLst>
        </p14:section>
        <p14:section name="Introduction" id="{8A7F6992-3C0B-4671-B8BB-C2489AFF8416}">
          <p14:sldIdLst>
            <p14:sldId id="319"/>
            <p14:sldId id="257"/>
            <p14:sldId id="260"/>
            <p14:sldId id="379"/>
            <p14:sldId id="395"/>
          </p14:sldIdLst>
        </p14:section>
        <p14:section name="introduction" id="{C5BA1BD2-D1F3-438F-B4E6-B7AB1C75D926}">
          <p14:sldIdLst>
            <p14:sldId id="322"/>
            <p14:sldId id="380"/>
            <p14:sldId id="399"/>
            <p14:sldId id="400"/>
            <p14:sldId id="397"/>
            <p14:sldId id="387"/>
            <p14:sldId id="394"/>
          </p14:sldIdLst>
        </p14:section>
        <p14:section name="Widgets" id="{7AF424B3-7FDB-45A4-B374-849D06DF4479}">
          <p14:sldIdLst>
            <p14:sldId id="309"/>
            <p14:sldId id="318"/>
            <p14:sldId id="390"/>
            <p14:sldId id="392"/>
            <p14:sldId id="391"/>
            <p14:sldId id="285"/>
            <p14:sldId id="292"/>
            <p14:sldId id="2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ef.stk@gmail.com" initials="a" lastIdx="1" clrIdx="0">
    <p:extLst>
      <p:ext uri="{19B8F6BF-5375-455C-9EA6-DF929625EA0E}">
        <p15:presenceInfo xmlns:p15="http://schemas.microsoft.com/office/powerpoint/2012/main" userId="748c70880b9055c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BD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1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ephidayatuloh" TargetMode="External"/><Relationship Id="rId2" Type="http://schemas.openxmlformats.org/officeDocument/2006/relationships/hyperlink" Target="mailto:aephidayatuloh.mail@gmail.com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98D64-8636-438D-AB4F-6E81021AEB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>
            <a:normAutofit/>
          </a:bodyPr>
          <a:lstStyle>
            <a:lvl1pPr algn="l">
              <a:defRPr sz="8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A64AE-DF88-4A81-933B-4E80B05D2B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5079" y="4919970"/>
            <a:ext cx="3816824" cy="365126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7CB87-16F5-474B-B4A6-728CE7996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1D2D5-5B5E-4498-9E4B-8E3E9DF7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E3E090-3C38-4097-A055-2F88AD70A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1AD4C6EA-28E6-42D4-885C-929CB8C319A3}"/>
              </a:ext>
            </a:extLst>
          </p:cNvPr>
          <p:cNvSpPr/>
          <p:nvPr userDrawn="1"/>
        </p:nvSpPr>
        <p:spPr>
          <a:xfrm>
            <a:off x="1524000" y="6753281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5661C204-50F4-41F2-B9E1-E354ADE6EDEA}"/>
              </a:ext>
            </a:extLst>
          </p:cNvPr>
          <p:cNvSpPr/>
          <p:nvPr userDrawn="1"/>
        </p:nvSpPr>
        <p:spPr>
          <a:xfrm flipV="1">
            <a:off x="1524000" y="-341034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5377E6-480C-4BA3-8DBC-550F77E40DD8}"/>
              </a:ext>
            </a:extLst>
          </p:cNvPr>
          <p:cNvSpPr txBox="1"/>
          <p:nvPr userDrawn="1"/>
        </p:nvSpPr>
        <p:spPr>
          <a:xfrm>
            <a:off x="845126" y="5592395"/>
            <a:ext cx="396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Prepared by	: </a:t>
            </a:r>
            <a:r>
              <a:rPr lang="en-US" sz="1600" b="1" dirty="0"/>
              <a:t>Aep</a:t>
            </a:r>
            <a:r>
              <a:rPr lang="en-US" sz="1400" dirty="0"/>
              <a:t> Hidayatuloh</a:t>
            </a:r>
          </a:p>
          <a:p>
            <a:r>
              <a:rPr lang="en-US" sz="1400" dirty="0"/>
              <a:t>Email	: </a:t>
            </a:r>
            <a:r>
              <a:rPr lang="en-US" sz="1400" dirty="0">
                <a:hlinkClick r:id="rId2"/>
              </a:rPr>
              <a:t>aephidayatuloh.mail@gmail.com</a:t>
            </a:r>
            <a:endParaRPr lang="en-US" sz="1400" dirty="0"/>
          </a:p>
          <a:p>
            <a:r>
              <a:rPr lang="en-US" sz="1400" dirty="0"/>
              <a:t>GitHub	: </a:t>
            </a:r>
            <a:r>
              <a:rPr lang="en-US" sz="1400" dirty="0">
                <a:hlinkClick r:id="rId3"/>
              </a:rPr>
              <a:t>https://github.com/aephidayatuloh</a:t>
            </a:r>
            <a:endParaRPr lang="en-US" sz="1400" dirty="0"/>
          </a:p>
          <a:p>
            <a:r>
              <a:rPr lang="en-US" sz="1400" dirty="0" err="1"/>
              <a:t>RPubs</a:t>
            </a:r>
            <a:r>
              <a:rPr lang="en-US" sz="1400" dirty="0"/>
              <a:t>	: </a:t>
            </a:r>
            <a:r>
              <a:rPr lang="en-US" sz="1400" dirty="0">
                <a:hlinkClick r:id="rId3"/>
              </a:rPr>
              <a:t>https://rpubs.com/aephidayatuloh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49244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AA87-022D-4474-840D-E277A6E1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B62055-C58E-4500-B6AA-DE1D10766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D9D1C-9D7D-4E54-8875-5F40FDE08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FED45-FAF4-433F-8277-C97C408D4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E2881-D0F4-497A-A2BD-EFFB20718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204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95EC85-785B-45BB-A900-DFECC11492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F6A736-E10E-4FF7-B0D1-6EE2FA770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8FF2D-B26C-4698-829B-6E7A3C9BF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4C57D-75F2-4BF1-9627-F7EABC78E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6385D-807B-4CA5-A7E7-10C54022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485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141A1-6BD4-44A6-844E-5A03F7E54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E62AD-C269-4090-93A4-5FC4CB597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CF3BB-BE50-4F1E-AEFD-BE61E5163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AE15-67A5-4AA1-A796-6E160FBB311E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8C972-4FF5-40D1-BDF5-91DBECAA8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51565-136F-4B9B-80C5-32F98332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F4DEC-8208-446A-9E6D-0E3E6C2BB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77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E65E-3EBA-422A-B371-B99E43AA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70C0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FC4D0-40DF-4E46-8810-4E1258E87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69C8F-69C8-40F8-B252-A6D9727D8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A63E2-22F9-46D5-A793-0D94646EE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DCB5E-137A-49A0-BB10-13556FA51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rapezoid 11">
            <a:extLst>
              <a:ext uri="{FF2B5EF4-FFF2-40B4-BE49-F238E27FC236}">
                <a16:creationId xmlns:a16="http://schemas.microsoft.com/office/drawing/2014/main" id="{79945EA4-DC72-4F64-BC24-998E18F523F1}"/>
              </a:ext>
            </a:extLst>
          </p:cNvPr>
          <p:cNvSpPr/>
          <p:nvPr userDrawn="1"/>
        </p:nvSpPr>
        <p:spPr>
          <a:xfrm>
            <a:off x="1524000" y="6753281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rapezoid 12">
            <a:extLst>
              <a:ext uri="{FF2B5EF4-FFF2-40B4-BE49-F238E27FC236}">
                <a16:creationId xmlns:a16="http://schemas.microsoft.com/office/drawing/2014/main" id="{AADED80B-99D9-473D-AD0B-8363687E25A4}"/>
              </a:ext>
            </a:extLst>
          </p:cNvPr>
          <p:cNvSpPr/>
          <p:nvPr userDrawn="1"/>
        </p:nvSpPr>
        <p:spPr>
          <a:xfrm flipV="1">
            <a:off x="1524000" y="-341034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75E98B3-3321-44E4-B93B-3BF23BAE11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536" y="6136"/>
            <a:ext cx="12192000" cy="684572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6C27D-EF75-44AB-9AFF-62B508C07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D70D2-2A8B-4B1E-A39B-DE0E9CD10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8A9960-CB3C-42E1-8F1D-2762D7F21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782D95B-4C76-476F-B71A-C65532A8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3403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pPr algn="ctr"/>
            <a:endParaRPr lang="en-US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03AA737-E9A1-4EF1-B8C0-CCF17EE956D8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045368" y="4074718"/>
            <a:ext cx="6105194" cy="68207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algn="ctr"/>
            <a:endParaRPr lang="en-US" sz="24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165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27F28-93F5-4C6D-A062-3BF5F7486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4400" b="1">
                <a:solidFill>
                  <a:srgbClr val="0070C0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35EF6-AB8B-46EC-9701-24CFAB4817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038D8A-A4E4-40E1-9B64-1164700F4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469652-986F-4A3A-A45D-EE909419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EC75A1-0BAB-4B3B-859F-168D17E1B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4000B-AE17-4634-912D-EA31A5205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05B6AC8E-91D8-44C5-8796-F2953E7967A3}"/>
              </a:ext>
            </a:extLst>
          </p:cNvPr>
          <p:cNvSpPr/>
          <p:nvPr userDrawn="1"/>
        </p:nvSpPr>
        <p:spPr>
          <a:xfrm>
            <a:off x="1524000" y="6753281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apezoid 11">
            <a:extLst>
              <a:ext uri="{FF2B5EF4-FFF2-40B4-BE49-F238E27FC236}">
                <a16:creationId xmlns:a16="http://schemas.microsoft.com/office/drawing/2014/main" id="{3042EE2A-192B-4343-8A39-73E1BC4E50B8}"/>
              </a:ext>
            </a:extLst>
          </p:cNvPr>
          <p:cNvSpPr/>
          <p:nvPr userDrawn="1"/>
        </p:nvSpPr>
        <p:spPr>
          <a:xfrm flipV="1">
            <a:off x="1524000" y="-341034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97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C0CFC-B667-4000-9796-25970D513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0070C0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024EC-BE1E-4383-80F5-9A7096948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F42DA-B77E-4E51-8D96-6DB2A35F6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216219-800E-42FF-9E86-2970125BBE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909DDA-2C02-4F03-992A-2582D35AF8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26EDA-96C5-4BA1-99A9-40EB61D09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03496E-142C-4366-BE4C-DE1705D78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53F73E-1F5D-4C47-9EC1-1F788B1B6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rapezoid 12">
            <a:extLst>
              <a:ext uri="{FF2B5EF4-FFF2-40B4-BE49-F238E27FC236}">
                <a16:creationId xmlns:a16="http://schemas.microsoft.com/office/drawing/2014/main" id="{F0698AF9-2C4D-4139-875F-174B64DB7B46}"/>
              </a:ext>
            </a:extLst>
          </p:cNvPr>
          <p:cNvSpPr/>
          <p:nvPr userDrawn="1"/>
        </p:nvSpPr>
        <p:spPr>
          <a:xfrm>
            <a:off x="1524000" y="6753281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0D9510C9-B5A5-4EE4-9C0A-FF2694C9CF1C}"/>
              </a:ext>
            </a:extLst>
          </p:cNvPr>
          <p:cNvSpPr/>
          <p:nvPr userDrawn="1"/>
        </p:nvSpPr>
        <p:spPr>
          <a:xfrm flipV="1">
            <a:off x="1524000" y="-341034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51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D027-AA2A-4B59-A0F8-318C3D801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139E32-DB36-4491-9C76-0FEA654D9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36FD0E-E5B8-441D-B30B-5E44C8586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2F044-27F5-4373-8BFE-3D81590AE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AF246D29-D9B6-4BD9-BC8B-1C14221DF250}"/>
              </a:ext>
            </a:extLst>
          </p:cNvPr>
          <p:cNvSpPr/>
          <p:nvPr userDrawn="1"/>
        </p:nvSpPr>
        <p:spPr>
          <a:xfrm>
            <a:off x="1524000" y="6753281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51D3B8C7-0CD3-405F-85E3-8456DEB13E2D}"/>
              </a:ext>
            </a:extLst>
          </p:cNvPr>
          <p:cNvSpPr/>
          <p:nvPr userDrawn="1"/>
        </p:nvSpPr>
        <p:spPr>
          <a:xfrm flipV="1">
            <a:off x="1524000" y="-341034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31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8AAC7B-F992-4738-858F-D44F6E5A3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03C193-63B4-4267-8D1C-FF0E8E649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68944-1BAA-4CBE-9595-BDE0619A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D65F4E09-87C6-49A6-A5D7-E6E25E5F18DB}"/>
              </a:ext>
            </a:extLst>
          </p:cNvPr>
          <p:cNvSpPr/>
          <p:nvPr userDrawn="1"/>
        </p:nvSpPr>
        <p:spPr>
          <a:xfrm>
            <a:off x="1524000" y="6753281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9FFD98CB-6C2E-46D7-8BD7-3913F4697683}"/>
              </a:ext>
            </a:extLst>
          </p:cNvPr>
          <p:cNvSpPr/>
          <p:nvPr userDrawn="1"/>
        </p:nvSpPr>
        <p:spPr>
          <a:xfrm flipV="1">
            <a:off x="1524000" y="-341034"/>
            <a:ext cx="9144000" cy="457643"/>
          </a:xfrm>
          <a:prstGeom prst="trapezoid">
            <a:avLst/>
          </a:prstGeom>
          <a:ln/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67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78B48-2C23-4B34-8D25-6D12E617A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0E190-DF25-471E-820A-DB55A7603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B90383-C532-4C95-A3D8-5F873E5F8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024CC-98C6-4436-926B-1FFE2AD51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42D250-2A88-4B6C-AAF8-1854DB650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BB4688-8AAA-4C8B-B92A-0638360C9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62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04AB2-13C4-4AA8-AFF6-46AE580E8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734DD1-C5A0-4B32-A0F3-C5730FD27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6B09B-5180-405B-980C-C5B5DACD9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5EA71-9A54-44BD-AD81-5A336FC8E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B0D23-E72B-4C71-96FC-C34C35646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F3871-394D-4A50-B6ED-ADBC29CF7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091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5443CC-47EA-4CE8-AC75-86FBA2103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3FB5AF-7848-4678-88CA-14371BBCC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BF205-2C86-4609-A631-4079865C9B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D04DD-3E90-45C4-8DB3-AB9AECE042A0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B0A96-39DD-483F-AC03-4733D777D7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D757E-40E6-4F86-9B05-5A902EAF7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326FA-8277-4C72-B56B-71295DD54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5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aephidayatuloh/datasets/master/iris.csv" TargetMode="External"/><Relationship Id="rId2" Type="http://schemas.openxmlformats.org/officeDocument/2006/relationships/hyperlink" Target="https://github.com/aephidayatuloh/dataset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ephidayatuloh/01-import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ephidayatuloh.mail@gmail.com" TargetMode="External"/><Relationship Id="rId7" Type="http://schemas.openxmlformats.org/officeDocument/2006/relationships/image" Target="../media/image9.png"/><Relationship Id="rId2" Type="http://schemas.openxmlformats.org/officeDocument/2006/relationships/hyperlink" Target="https://github.com/aephidayatuloh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hyperlink" Target="https://rpubs.com/aephidayatuloh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/" TargetMode="External"/><Relationship Id="rId2" Type="http://schemas.openxmlformats.org/officeDocument/2006/relationships/hyperlink" Target="https://cran.r-project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ephidayatuloh/01-impor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rstudio.com/products/rstudio/download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76E3-9D29-4AB8-8C28-C74487497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5588" y="1041400"/>
            <a:ext cx="7242412" cy="2387600"/>
          </a:xfrm>
        </p:spPr>
        <p:txBody>
          <a:bodyPr/>
          <a:lstStyle/>
          <a:p>
            <a:r>
              <a:rPr lang="en-US" dirty="0"/>
              <a:t>Import Data </a:t>
            </a:r>
            <a:br>
              <a:rPr lang="en-US" dirty="0"/>
            </a:br>
            <a:r>
              <a:rPr lang="en-US" dirty="0"/>
              <a:t>		Into		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0795C2ED-07B0-4797-A4E3-205D47FA38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Part 1 of Analytic with </a:t>
            </a:r>
            <a:r>
              <a:rPr lang="en-US" dirty="0" err="1"/>
              <a:t>Tidyverse</a:t>
            </a:r>
            <a:r>
              <a:rPr lang="en-US" dirty="0"/>
              <a:t> series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03975-6B75-42FF-8D96-A0C9F8E68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F4DEC-8208-446A-9E6D-0E3E6C2BB421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13" name="Picture 2" descr="Image result for RStudio logo">
            <a:extLst>
              <a:ext uri="{FF2B5EF4-FFF2-40B4-BE49-F238E27FC236}">
                <a16:creationId xmlns:a16="http://schemas.microsoft.com/office/drawing/2014/main" id="{43B23C50-4E65-4D59-A1A7-E2426CABB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6071" y="2519882"/>
            <a:ext cx="3227438" cy="1133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C0581D-20EC-4B6A-876C-1E65EC34D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13" y="1545118"/>
            <a:ext cx="1371600" cy="15898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BFFBF9-A589-48B1-A5AC-F1AA90E4D7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013" y="2702622"/>
            <a:ext cx="1371600" cy="15833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AFCD06-E5FC-467B-8C2B-4CEA52FBE4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813" y="3853667"/>
            <a:ext cx="1371600" cy="15898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B2F108-1109-4CD3-B34A-59641EE03B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613" y="2696163"/>
            <a:ext cx="1371600" cy="158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593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57AEDAF-BAEC-465F-9C38-FA370BB35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9232" y="1825625"/>
            <a:ext cx="8153535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2738ED-9B83-49FF-BF68-FAB905139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RStudio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D312E1-86FC-4608-9766-2D662480264D}"/>
              </a:ext>
            </a:extLst>
          </p:cNvPr>
          <p:cNvSpPr/>
          <p:nvPr/>
        </p:nvSpPr>
        <p:spPr>
          <a:xfrm>
            <a:off x="2019232" y="4009506"/>
            <a:ext cx="4547823" cy="2181312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Console/Terminal/Jobs</a:t>
            </a:r>
          </a:p>
          <a:p>
            <a:pPr algn="ctr"/>
            <a:endParaRPr lang="en-US" sz="2400" b="1" dirty="0">
              <a:solidFill>
                <a:srgbClr val="FF0000"/>
              </a:solidFill>
            </a:endParaRPr>
          </a:p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207F9BB-0EFA-4046-8946-8CE727FFC8BD}"/>
              </a:ext>
            </a:extLst>
          </p:cNvPr>
          <p:cNvSpPr/>
          <p:nvPr/>
        </p:nvSpPr>
        <p:spPr>
          <a:xfrm>
            <a:off x="6622475" y="2258291"/>
            <a:ext cx="3474720" cy="173736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Environment/History/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Connections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B439D8-21F4-4E12-8C76-854B7712289E}"/>
              </a:ext>
            </a:extLst>
          </p:cNvPr>
          <p:cNvSpPr/>
          <p:nvPr/>
        </p:nvSpPr>
        <p:spPr>
          <a:xfrm>
            <a:off x="6622475" y="3995651"/>
            <a:ext cx="3474720" cy="219456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Files/Plots/Packages/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Help/Viewer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2CD925-A815-46E5-A7A2-F3C0E8798990}"/>
              </a:ext>
            </a:extLst>
          </p:cNvPr>
          <p:cNvSpPr/>
          <p:nvPr/>
        </p:nvSpPr>
        <p:spPr>
          <a:xfrm>
            <a:off x="2019232" y="2258291"/>
            <a:ext cx="4547823" cy="173736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Script Editor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File -&gt; New File -&gt; R Script </a:t>
            </a:r>
          </a:p>
          <a:p>
            <a:pPr algn="ctr"/>
            <a:r>
              <a:rPr lang="en-US" sz="2400" dirty="0">
                <a:solidFill>
                  <a:srgbClr val="0070C0"/>
                </a:solidFill>
              </a:rPr>
              <a:t>(Ctrl + Shift + N)</a:t>
            </a:r>
          </a:p>
        </p:txBody>
      </p:sp>
    </p:spTree>
    <p:extLst>
      <p:ext uri="{BB962C8B-B14F-4D97-AF65-F5344CB8AC3E}">
        <p14:creationId xmlns:p14="http://schemas.microsoft.com/office/powerpoint/2010/main" val="1682684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DB68-F215-40D9-96C6-1776CEA11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06A18-3BAC-45B4-B1D1-2CF00E600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47804"/>
            <a:ext cx="3840480" cy="21623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AA4575-1EC0-4FA6-BC1B-0059A8BB9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040" y="2322065"/>
            <a:ext cx="3931920" cy="2213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2AAC23-CBD3-40FB-93E0-AA3EE0829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3322" y="2322064"/>
            <a:ext cx="3931920" cy="221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4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6AA1D-92D6-49A0-AE28-523A17781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Data File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8507C-ECD7-461D-9A9F-6824F4A13ED2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TXT, CSV, Excel &amp; Online Data File</a:t>
            </a:r>
          </a:p>
        </p:txBody>
      </p:sp>
    </p:spTree>
    <p:extLst>
      <p:ext uri="{BB962C8B-B14F-4D97-AF65-F5344CB8AC3E}">
        <p14:creationId xmlns:p14="http://schemas.microsoft.com/office/powerpoint/2010/main" val="23729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738ED-9B83-49FF-BF68-FAB905139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TXT File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D19E4-938D-401E-AC12-7D9DF44A8FFA}"/>
              </a:ext>
            </a:extLst>
          </p:cNvPr>
          <p:cNvSpPr/>
          <p:nvPr/>
        </p:nvSpPr>
        <p:spPr>
          <a:xfrm>
            <a:off x="2299855" y="1932709"/>
            <a:ext cx="7966984" cy="3664527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library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readr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i="1" dirty="0">
                <a:solidFill>
                  <a:schemeClr val="accent2"/>
                </a:solidFill>
                <a:latin typeface="Consolas" panose="020B0609020204030204" pitchFamily="49" charset="0"/>
              </a:rPr>
              <a:t># or</a:t>
            </a: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library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tidyverse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i="1" dirty="0">
                <a:solidFill>
                  <a:schemeClr val="accent2"/>
                </a:solidFill>
                <a:latin typeface="Consolas" panose="020B0609020204030204" pitchFamily="49" charset="0"/>
              </a:rPr>
              <a:t># Read File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iris_txt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&lt;- 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read_delim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"../data/iris.txt"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delim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" "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 </a:t>
            </a:r>
            <a:r>
              <a:rPr lang="en-US" sz="1400" i="1" dirty="0">
                <a:solidFill>
                  <a:schemeClr val="accent2"/>
                </a:solidFill>
                <a:latin typeface="Consolas" panose="020B0609020204030204" pitchFamily="49" charset="0"/>
              </a:rPr>
              <a:t># space</a:t>
            </a: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str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iris_txt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head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iris_txt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i="1" dirty="0">
                <a:solidFill>
                  <a:schemeClr val="accent2"/>
                </a:solidFill>
                <a:latin typeface="Consolas" panose="020B0609020204030204" pitchFamily="49" charset="0"/>
              </a:rPr>
              <a:t># Write File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write_delim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(iris,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"../output/iris_out.txt"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delim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"|"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7" name="Picture 2" descr="Hasil gambar untuk text file logo png">
            <a:extLst>
              <a:ext uri="{FF2B5EF4-FFF2-40B4-BE49-F238E27FC236}">
                <a16:creationId xmlns:a16="http://schemas.microsoft.com/office/drawing/2014/main" id="{E86B998D-7D6E-4721-A943-A8CB70BC0AC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810" y="3428999"/>
            <a:ext cx="1097280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6898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738ED-9B83-49FF-BF68-FAB905139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CSV File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D19E4-938D-401E-AC12-7D9DF44A8FFA}"/>
              </a:ext>
            </a:extLst>
          </p:cNvPr>
          <p:cNvSpPr/>
          <p:nvPr/>
        </p:nvSpPr>
        <p:spPr>
          <a:xfrm>
            <a:off x="2299855" y="1932709"/>
            <a:ext cx="7966984" cy="3622964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library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readr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i="1" dirty="0">
                <a:solidFill>
                  <a:schemeClr val="accent2"/>
                </a:solidFill>
                <a:latin typeface="Consolas" panose="020B0609020204030204" pitchFamily="49" charset="0"/>
              </a:rPr>
              <a:t># or</a:t>
            </a: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library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tidyverse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i="1" dirty="0">
                <a:solidFill>
                  <a:schemeClr val="accent2"/>
                </a:solidFill>
                <a:latin typeface="Consolas" panose="020B0609020204030204" pitchFamily="49" charset="0"/>
              </a:rPr>
              <a:t># Read File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iris_csv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&lt;- 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read_csv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"../data/iris.csv"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en-US" sz="1400" i="1" dirty="0">
              <a:solidFill>
                <a:schemeClr val="accent2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str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iris_csv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head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iris_csv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i="1" dirty="0">
                <a:solidFill>
                  <a:schemeClr val="accent2"/>
                </a:solidFill>
                <a:latin typeface="Consolas" panose="020B0609020204030204" pitchFamily="49" charset="0"/>
              </a:rPr>
              <a:t># Write File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write_csv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(iris,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"../output/iris_out.csv"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9" name="Picture 6" descr="Hasil gambar untuk csv file logo png">
            <a:extLst>
              <a:ext uri="{FF2B5EF4-FFF2-40B4-BE49-F238E27FC236}">
                <a16:creationId xmlns:a16="http://schemas.microsoft.com/office/drawing/2014/main" id="{7D42236D-185F-4FC9-ACC3-44A8168C5D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575" y="3428999"/>
            <a:ext cx="1097280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45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738ED-9B83-49FF-BF68-FAB905139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Excel File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D19E4-938D-401E-AC12-7D9DF44A8FFA}"/>
              </a:ext>
            </a:extLst>
          </p:cNvPr>
          <p:cNvSpPr/>
          <p:nvPr/>
        </p:nvSpPr>
        <p:spPr>
          <a:xfrm>
            <a:off x="2299855" y="1932709"/>
            <a:ext cx="7966984" cy="2992581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74320"/>
            <a:r>
              <a:rPr lang="en-US" sz="1400" i="1" dirty="0">
                <a:solidFill>
                  <a:schemeClr val="accent2"/>
                </a:solidFill>
                <a:latin typeface="Consolas" panose="020B0609020204030204" pitchFamily="49" charset="0"/>
              </a:rPr>
              <a:t># Read File</a:t>
            </a: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library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readxl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iris_xl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&lt;- 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read_excel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"../data/iris.xlsx"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en-US" sz="1400" i="1" dirty="0">
              <a:solidFill>
                <a:schemeClr val="accent2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str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iris_xl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head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iris_xl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i="1" dirty="0">
                <a:solidFill>
                  <a:schemeClr val="accent2"/>
                </a:solidFill>
                <a:latin typeface="Consolas" panose="020B0609020204030204" pitchFamily="49" charset="0"/>
              </a:rPr>
              <a:t># Write File</a:t>
            </a:r>
          </a:p>
          <a:p>
            <a:pPr marL="274320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library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writexl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write_xlsx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(iris,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"../output/iris_out.xlsx"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7" name="Picture 8" descr="Hasil gambar untuk excel file logo png">
            <a:extLst>
              <a:ext uri="{FF2B5EF4-FFF2-40B4-BE49-F238E27FC236}">
                <a16:creationId xmlns:a16="http://schemas.microsoft.com/office/drawing/2014/main" id="{4B480A56-FAEA-419F-9448-B1AEBC70B1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695" y="3045331"/>
            <a:ext cx="128016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990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738ED-9B83-49FF-BF68-FAB905139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Data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19AD9-0130-4C40-85B9-7BFBDDDD2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Repository data : </a:t>
            </a:r>
            <a:r>
              <a:rPr lang="en-US" sz="2400" dirty="0">
                <a:hlinkClick r:id="rId2"/>
              </a:rPr>
              <a:t>https://github.com/aephidayatuloh/datasets</a:t>
            </a:r>
            <a:r>
              <a:rPr lang="en-US" sz="2400" dirty="0"/>
              <a:t> </a:t>
            </a:r>
          </a:p>
          <a:p>
            <a:r>
              <a:rPr lang="en-US" sz="2400" dirty="0"/>
              <a:t>Data location : </a:t>
            </a:r>
            <a:r>
              <a:rPr lang="en-US" sz="2400" dirty="0">
                <a:hlinkClick r:id="rId3"/>
              </a:rPr>
              <a:t>https://raw.githubusercontent.com/aephidayatuloh/datasets/master/iris.csv</a:t>
            </a:r>
            <a:r>
              <a:rPr lang="en-US" sz="2400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D19E4-938D-401E-AC12-7D9DF44A8FFA}"/>
              </a:ext>
            </a:extLst>
          </p:cNvPr>
          <p:cNvSpPr/>
          <p:nvPr/>
        </p:nvSpPr>
        <p:spPr>
          <a:xfrm>
            <a:off x="1593273" y="3766179"/>
            <a:ext cx="9005454" cy="1581676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74320"/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dt_url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&lt;- </a:t>
            </a:r>
            <a:r>
              <a:rPr lang="pl-PL" sz="1400" dirty="0">
                <a:solidFill>
                  <a:srgbClr val="00B050"/>
                </a:solidFill>
                <a:latin typeface="Consolas" panose="020B0609020204030204" pitchFamily="49" charset="0"/>
              </a:rPr>
              <a:t>"https://raw.githubusercontent.com/aephidayatuloh/datasets/master/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iris</a:t>
            </a:r>
            <a:r>
              <a:rPr lang="pl-PL" sz="1400" dirty="0">
                <a:solidFill>
                  <a:srgbClr val="00B050"/>
                </a:solidFill>
                <a:latin typeface="Consolas" panose="020B0609020204030204" pitchFamily="49" charset="0"/>
              </a:rPr>
              <a:t>.csv"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274320"/>
            <a:r>
              <a:rPr lang="pl-PL" sz="1400" dirty="0">
                <a:solidFill>
                  <a:schemeClr val="tx1"/>
                </a:solidFill>
                <a:latin typeface="Consolas" panose="020B0609020204030204" pitchFamily="49" charset="0"/>
              </a:rPr>
              <a:t>gc &lt;- </a:t>
            </a:r>
            <a:r>
              <a:rPr lang="pl-PL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read_csv</a:t>
            </a:r>
            <a:r>
              <a:rPr lang="pl-PL" sz="1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dt_url</a:t>
            </a:r>
            <a:r>
              <a:rPr lang="pl-PL" sz="1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marL="274320"/>
            <a:endParaRPr lang="pl-PL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74320"/>
            <a:r>
              <a:rPr lang="pl-PL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str</a:t>
            </a:r>
            <a:r>
              <a:rPr lang="pl-PL" sz="1400" dirty="0">
                <a:solidFill>
                  <a:schemeClr val="tx1"/>
                </a:solidFill>
                <a:latin typeface="Consolas" panose="020B0609020204030204" pitchFamily="49" charset="0"/>
              </a:rPr>
              <a:t>(gc)</a:t>
            </a:r>
          </a:p>
          <a:p>
            <a:pPr marL="274320"/>
            <a:r>
              <a:rPr lang="pl-PL" sz="1400" b="1" dirty="0">
                <a:solidFill>
                  <a:schemeClr val="accent1"/>
                </a:solidFill>
                <a:latin typeface="Consolas" panose="020B0609020204030204" pitchFamily="49" charset="0"/>
              </a:rPr>
              <a:t>head</a:t>
            </a:r>
            <a:r>
              <a:rPr lang="pl-PL" sz="1400" dirty="0">
                <a:solidFill>
                  <a:schemeClr val="tx1"/>
                </a:solidFill>
                <a:latin typeface="Consolas" panose="020B0609020204030204" pitchFamily="49" charset="0"/>
              </a:rPr>
              <a:t>(gc)</a:t>
            </a:r>
          </a:p>
        </p:txBody>
      </p:sp>
    </p:spTree>
    <p:extLst>
      <p:ext uri="{BB962C8B-B14F-4D97-AF65-F5344CB8AC3E}">
        <p14:creationId xmlns:p14="http://schemas.microsoft.com/office/powerpoint/2010/main" val="1528741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738ED-9B83-49FF-BF68-FAB905139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CB0F83E2-E0BB-4E5E-B4F4-409EA9B143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0708504"/>
              </p:ext>
            </p:extLst>
          </p:nvPr>
        </p:nvGraphicFramePr>
        <p:xfrm>
          <a:off x="1842655" y="1825625"/>
          <a:ext cx="850669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6690">
                  <a:extLst>
                    <a:ext uri="{9D8B030D-6E8A-4147-A177-3AD203B41FA5}">
                      <a16:colId xmlns:a16="http://schemas.microsoft.com/office/drawing/2014/main" val="108021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Challenge: Read Online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094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  <a:p>
                      <a:r>
                        <a:rPr lang="en-US" sz="2000" dirty="0"/>
                        <a:t>Import a 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diamonds.csv</a:t>
                      </a:r>
                      <a:r>
                        <a:rPr lang="en-US" sz="2000" dirty="0"/>
                        <a:t> online data file to RStudio from </a:t>
                      </a:r>
                      <a:r>
                        <a:rPr lang="en-US" sz="2000" dirty="0">
                          <a:hlinkClick r:id="rId2"/>
                        </a:rPr>
                        <a:t>https://github.com/aephidayatuloh/01-import</a:t>
                      </a:r>
                      <a:r>
                        <a:rPr lang="en-US" sz="2000" dirty="0"/>
                        <a:t> repository</a:t>
                      </a:r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  <a:p>
                      <a:endParaRPr lang="en-US" sz="20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5707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33034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DB68-F215-40D9-96C6-1776CEA11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06A18-3BAC-45B4-B1D1-2CF00E600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47804"/>
            <a:ext cx="3840480" cy="21623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AA4575-1EC0-4FA6-BC1B-0059A8BB9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040" y="2322065"/>
            <a:ext cx="3931920" cy="2213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2AAC23-CBD3-40FB-93E0-AA3EE0829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3322" y="2322064"/>
            <a:ext cx="3931920" cy="221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06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E8CBF-5EA7-42E9-9219-80A1FF781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59DEE-A3C5-422B-BF47-2880F1250D9D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SQLite and MySQL Database</a:t>
            </a:r>
          </a:p>
        </p:txBody>
      </p:sp>
    </p:spTree>
    <p:extLst>
      <p:ext uri="{BB962C8B-B14F-4D97-AF65-F5344CB8AC3E}">
        <p14:creationId xmlns:p14="http://schemas.microsoft.com/office/powerpoint/2010/main" val="109315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FEC0-0F77-449D-BBF0-612A3898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b="1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en-US" sz="7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Aep Hidayatuloh</a:t>
            </a:r>
            <a:r>
              <a:rPr lang="en-US" sz="8800" b="1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en-US" sz="8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C4A42214-FBAB-44D3-944C-BCCF7090AA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713161"/>
              </p:ext>
            </p:extLst>
          </p:nvPr>
        </p:nvGraphicFramePr>
        <p:xfrm>
          <a:off x="3715657" y="2136987"/>
          <a:ext cx="8128000" cy="31398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14286">
                  <a:extLst>
                    <a:ext uri="{9D8B030D-6E8A-4147-A177-3AD203B41FA5}">
                      <a16:colId xmlns:a16="http://schemas.microsoft.com/office/drawing/2014/main" val="3609914964"/>
                    </a:ext>
                  </a:extLst>
                </a:gridCol>
                <a:gridCol w="6313714">
                  <a:extLst>
                    <a:ext uri="{9D8B030D-6E8A-4147-A177-3AD203B41FA5}">
                      <a16:colId xmlns:a16="http://schemas.microsoft.com/office/drawing/2014/main" val="917082477"/>
                    </a:ext>
                  </a:extLst>
                </a:gridCol>
              </a:tblGrid>
              <a:tr h="300978">
                <a:tc>
                  <a:txBody>
                    <a:bodyPr/>
                    <a:lstStyle/>
                    <a:p>
                      <a:r>
                        <a:rPr lang="en-US" dirty="0"/>
                        <a:t>Nama </a:t>
                      </a:r>
                      <a:r>
                        <a:rPr lang="en-US" dirty="0" err="1"/>
                        <a:t>Panggilan</a:t>
                      </a:r>
                      <a:endParaRPr lang="en-US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: </a:t>
                      </a:r>
                      <a:r>
                        <a:rPr lang="en-US" sz="2000" b="1" dirty="0">
                          <a:solidFill>
                            <a:srgbClr val="0070C0"/>
                          </a:solidFill>
                        </a:rPr>
                        <a:t>Aep</a:t>
                      </a:r>
                      <a:endParaRPr lang="en-US" b="1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952135034"/>
                  </a:ext>
                </a:extLst>
              </a:tr>
              <a:tr h="270880">
                <a:tc>
                  <a:txBody>
                    <a:bodyPr/>
                    <a:lstStyle/>
                    <a:p>
                      <a:r>
                        <a:rPr lang="en-US" dirty="0"/>
                        <a:t>Daerah </a:t>
                      </a:r>
                      <a:r>
                        <a:rPr lang="en-US" dirty="0" err="1"/>
                        <a:t>Asal</a:t>
                      </a:r>
                      <a:endParaRPr lang="en-US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: </a:t>
                      </a:r>
                      <a:r>
                        <a:rPr lang="en-US" dirty="0" err="1"/>
                        <a:t>Cikarang</a:t>
                      </a:r>
                      <a:r>
                        <a:rPr lang="en-US" dirty="0"/>
                        <a:t>, Bekasi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827559132"/>
                  </a:ext>
                </a:extLst>
              </a:tr>
              <a:tr h="270880">
                <a:tc>
                  <a:txBody>
                    <a:bodyPr/>
                    <a:lstStyle/>
                    <a:p>
                      <a:r>
                        <a:rPr lang="en-US" dirty="0" err="1"/>
                        <a:t>Tempat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Tinggal</a:t>
                      </a:r>
                      <a:endParaRPr lang="en-US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: </a:t>
                      </a:r>
                      <a:r>
                        <a:rPr lang="en-US" dirty="0" err="1"/>
                        <a:t>Cikarang</a:t>
                      </a:r>
                      <a:r>
                        <a:rPr lang="en-US" dirty="0"/>
                        <a:t>, Bekasi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925581392"/>
                  </a:ext>
                </a:extLst>
              </a:tr>
              <a:tr h="270880">
                <a:tc>
                  <a:txBody>
                    <a:bodyPr/>
                    <a:lstStyle/>
                    <a:p>
                      <a:r>
                        <a:rPr lang="en-US" dirty="0"/>
                        <a:t>Angkatan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: STK 46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153798254"/>
                  </a:ext>
                </a:extLst>
              </a:tr>
              <a:tr h="270880">
                <a:tc>
                  <a:txBody>
                    <a:bodyPr/>
                    <a:lstStyle/>
                    <a:p>
                      <a:r>
                        <a:rPr lang="en-US" dirty="0" err="1"/>
                        <a:t>Pekerjaan</a:t>
                      </a:r>
                      <a:endParaRPr lang="en-US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: - Senior Data Analyst at </a:t>
                      </a:r>
                      <a:r>
                        <a:rPr lang="en-US" dirty="0" err="1"/>
                        <a:t>Starcore</a:t>
                      </a:r>
                      <a:r>
                        <a:rPr lang="en-US" dirty="0"/>
                        <a:t> Analytics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844803306"/>
                  </a:ext>
                </a:extLst>
              </a:tr>
              <a:tr h="27088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 Customer Value Management at PT </a:t>
                      </a:r>
                      <a:r>
                        <a:rPr lang="en-US" dirty="0" err="1"/>
                        <a:t>Asuransi</a:t>
                      </a:r>
                      <a:r>
                        <a:rPr lang="en-US" dirty="0"/>
                        <a:t> Jiwa </a:t>
                      </a:r>
                      <a:r>
                        <a:rPr lang="en-US" dirty="0" err="1"/>
                        <a:t>Sequislife</a:t>
                      </a:r>
                      <a:endParaRPr lang="en-US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999181153"/>
                  </a:ext>
                </a:extLst>
              </a:tr>
              <a:tr h="27088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- Statistician &amp; App Developer at PT </a:t>
                      </a:r>
                      <a:r>
                        <a:rPr lang="en-US" dirty="0" err="1"/>
                        <a:t>Ganesha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Cipta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Informatika</a:t>
                      </a:r>
                      <a:endParaRPr lang="en-US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029170737"/>
                  </a:ext>
                </a:extLst>
              </a:tr>
              <a:tr h="270880">
                <a:tc>
                  <a:txBody>
                    <a:bodyPr/>
                    <a:lstStyle/>
                    <a:p>
                      <a:r>
                        <a:rPr lang="en-US" dirty="0" err="1"/>
                        <a:t>Github</a:t>
                      </a:r>
                      <a:endParaRPr lang="en-US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: </a:t>
                      </a:r>
                      <a:r>
                        <a:rPr lang="en-US" dirty="0">
                          <a:hlinkClick r:id="rId2"/>
                        </a:rPr>
                        <a:t>https://github.com/aephidayatuloh</a:t>
                      </a:r>
                      <a:endParaRPr lang="en-US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31653724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: </a:t>
                      </a:r>
                      <a:r>
                        <a:rPr lang="en-US" dirty="0">
                          <a:hlinkClick r:id="rId3"/>
                        </a:rPr>
                        <a:t>aephidayatuloh.mail@gmail.com</a:t>
                      </a:r>
                      <a:r>
                        <a:rPr lang="en-US" dirty="0"/>
                        <a:t> 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17595755"/>
                  </a:ext>
                </a:extLst>
              </a:tr>
              <a:tr h="270880">
                <a:tc>
                  <a:txBody>
                    <a:bodyPr/>
                    <a:lstStyle/>
                    <a:p>
                      <a:r>
                        <a:rPr lang="en-US" dirty="0" err="1"/>
                        <a:t>Rpubs</a:t>
                      </a:r>
                      <a:endParaRPr lang="en-US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: </a:t>
                      </a:r>
                      <a:r>
                        <a:rPr lang="en-US" sz="1800" dirty="0">
                          <a:hlinkClick r:id="rId4"/>
                        </a:rPr>
                        <a:t>https://rpubs.com/aephidayatuloh</a:t>
                      </a:r>
                      <a:endParaRPr lang="en-US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034221898"/>
                  </a:ext>
                </a:extLst>
              </a:tr>
              <a:tr h="3661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3491"/>
                  </a:ext>
                </a:extLst>
              </a:tr>
            </a:tbl>
          </a:graphicData>
        </a:graphic>
      </p:graphicFrame>
      <p:pic>
        <p:nvPicPr>
          <p:cNvPr id="20" name="Picture 19">
            <a:extLst>
              <a:ext uri="{FF2B5EF4-FFF2-40B4-BE49-F238E27FC236}">
                <a16:creationId xmlns:a16="http://schemas.microsoft.com/office/drawing/2014/main" id="{5F7D22A1-E33B-4EC7-AE56-2EEE5B060AE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7" t="2575" r="8168" b="2054"/>
          <a:stretch/>
        </p:blipFill>
        <p:spPr>
          <a:xfrm>
            <a:off x="6624707" y="5204454"/>
            <a:ext cx="1146176" cy="13081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461C21D-1A37-437D-BAA2-33E003AEB32C}"/>
              </a:ext>
            </a:extLst>
          </p:cNvPr>
          <p:cNvSpPr txBox="1"/>
          <p:nvPr/>
        </p:nvSpPr>
        <p:spPr>
          <a:xfrm>
            <a:off x="3715657" y="5574808"/>
            <a:ext cx="3291840" cy="3657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4000" b="1" dirty="0"/>
              <a:t>R Indonesia</a:t>
            </a:r>
          </a:p>
          <a:p>
            <a:r>
              <a:rPr lang="en-US" dirty="0"/>
              <a:t>https://t.me/GNURIndonesia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F246219-D83B-4B7F-AABA-1914188C7C35}"/>
              </a:ext>
            </a:extLst>
          </p:cNvPr>
          <p:cNvGrpSpPr/>
          <p:nvPr/>
        </p:nvGrpSpPr>
        <p:grpSpPr>
          <a:xfrm>
            <a:off x="3817845" y="5120654"/>
            <a:ext cx="2767491" cy="548640"/>
            <a:chOff x="3829050" y="4880207"/>
            <a:chExt cx="2767491" cy="548640"/>
          </a:xfrm>
        </p:grpSpPr>
        <p:pic>
          <p:nvPicPr>
            <p:cNvPr id="1026" name="Picture 2" descr="Hasil gambar untuk telegram logo&quot;">
              <a:extLst>
                <a:ext uri="{FF2B5EF4-FFF2-40B4-BE49-F238E27FC236}">
                  <a16:creationId xmlns:a16="http://schemas.microsoft.com/office/drawing/2014/main" id="{EC2E127C-0853-47AC-9B34-F2A39A7390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29050" y="4880207"/>
              <a:ext cx="548640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B38A08-77CF-4FF1-95E4-CE8A2C38A1CA}"/>
                </a:ext>
              </a:extLst>
            </p:cNvPr>
            <p:cNvSpPr txBox="1"/>
            <p:nvPr/>
          </p:nvSpPr>
          <p:spPr>
            <a:xfrm>
              <a:off x="4369072" y="4969861"/>
              <a:ext cx="22274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70C0"/>
                  </a:solidFill>
                </a:rPr>
                <a:t>telegram community 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9C49FC-64A4-4036-989C-A4AAE40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F4DEC-8208-446A-9E6D-0E3E6C2BB421}" type="slidenum">
              <a:rPr lang="en-US" smtClean="0"/>
              <a:t>2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A1BA270-2D11-4FB4-9232-7614361810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89"/>
          <a:stretch/>
        </p:blipFill>
        <p:spPr>
          <a:xfrm>
            <a:off x="901310" y="2184960"/>
            <a:ext cx="2560320" cy="2881598"/>
          </a:xfrm>
        </p:spPr>
      </p:pic>
    </p:spTree>
    <p:extLst>
      <p:ext uri="{BB962C8B-B14F-4D97-AF65-F5344CB8AC3E}">
        <p14:creationId xmlns:p14="http://schemas.microsoft.com/office/powerpoint/2010/main" val="2170515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08C8A3-6F0D-453B-A9E6-20F09F3A6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SQLite is database with file-based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create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data</a:t>
            </a:r>
            <a:r>
              <a:rPr lang="en-US" dirty="0"/>
              <a:t> folder </a:t>
            </a:r>
          </a:p>
          <a:p>
            <a:r>
              <a:rPr lang="en-US" b="1" dirty="0"/>
              <a:t>Do not modify</a:t>
            </a:r>
            <a:r>
              <a:rPr lang="en-US" dirty="0"/>
              <a:t> the original data!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7C922-783E-4A85-9718-833DC9023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SQLite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B140F6-4F81-42E8-9E4F-51658F3BB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80" y="3195192"/>
            <a:ext cx="6949440" cy="347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841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C0945B5-A0F1-420D-ADB2-A14D4DD14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798" y="4219004"/>
            <a:ext cx="5695950" cy="21621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2E964F-DEBA-4182-B385-05B304432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687FF-B6CF-4136-A496-9679CF01C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script</a:t>
            </a:r>
            <a:r>
              <a:rPr lang="en-US" dirty="0"/>
              <a:t> or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</a:rPr>
              <a:t>src</a:t>
            </a:r>
            <a:r>
              <a:rPr lang="en-US" dirty="0"/>
              <a:t> folder for R or other script and anything related to it.</a:t>
            </a:r>
          </a:p>
          <a:p>
            <a:r>
              <a:rPr lang="en-US" dirty="0"/>
              <a:t>Name file (not only script) with history-like, for changes</a:t>
            </a:r>
          </a:p>
          <a:p>
            <a:pPr lvl="1"/>
            <a:r>
              <a:rPr lang="en-US" dirty="0"/>
              <a:t>Save-as </a:t>
            </a:r>
            <a:r>
              <a:rPr lang="en-US" dirty="0" err="1">
                <a:solidFill>
                  <a:schemeClr val="accent1"/>
                </a:solidFill>
              </a:rPr>
              <a:t>script.R</a:t>
            </a:r>
            <a:r>
              <a:rPr lang="en-US" dirty="0"/>
              <a:t> as </a:t>
            </a:r>
            <a:r>
              <a:rPr lang="en-US" dirty="0">
                <a:solidFill>
                  <a:schemeClr val="accent1"/>
                </a:solidFill>
              </a:rPr>
              <a:t>script_20191201.R</a:t>
            </a:r>
          </a:p>
          <a:p>
            <a:pPr lvl="1"/>
            <a:r>
              <a:rPr lang="en-US" dirty="0"/>
              <a:t>Edit the </a:t>
            </a:r>
            <a:r>
              <a:rPr lang="en-US" dirty="0" err="1">
                <a:solidFill>
                  <a:schemeClr val="accent1"/>
                </a:solidFill>
              </a:rPr>
              <a:t>script.R</a:t>
            </a:r>
            <a:r>
              <a:rPr lang="en-US" dirty="0"/>
              <a:t> file as the last updated script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5CC407-AC6E-4AEC-B402-A038751F611D}"/>
              </a:ext>
            </a:extLst>
          </p:cNvPr>
          <p:cNvSpPr/>
          <p:nvPr/>
        </p:nvSpPr>
        <p:spPr>
          <a:xfrm>
            <a:off x="983673" y="4490150"/>
            <a:ext cx="775854" cy="15507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1E27A5-C045-4B81-8EEA-001986913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150" y="4243232"/>
            <a:ext cx="38481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4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E964F-DEBA-4182-B385-05B304432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Definition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687FF-B6CF-4136-A496-9679CF01C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Separate function definition script and application script where it used.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C2F1BD-FB82-4D0F-93E4-252403FFD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379" y="2922438"/>
            <a:ext cx="5695950" cy="29527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5CC407-AC6E-4AEC-B402-A038751F611D}"/>
              </a:ext>
            </a:extLst>
          </p:cNvPr>
          <p:cNvSpPr/>
          <p:nvPr/>
        </p:nvSpPr>
        <p:spPr>
          <a:xfrm>
            <a:off x="983673" y="3183871"/>
            <a:ext cx="775854" cy="15507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1E27A5-C045-4B81-8EEA-001986913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150" y="2922438"/>
            <a:ext cx="38481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08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E964F-DEBA-4182-B385-05B304432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687FF-B6CF-4136-A496-9679CF01C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56120"/>
          </a:xfrm>
        </p:spPr>
        <p:txBody>
          <a:bodyPr/>
          <a:lstStyle/>
          <a:p>
            <a:r>
              <a:rPr lang="en-US" dirty="0"/>
              <a:t>Create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output</a:t>
            </a:r>
            <a:r>
              <a:rPr lang="en-US" dirty="0"/>
              <a:t> folder for all output</a:t>
            </a:r>
          </a:p>
          <a:p>
            <a:r>
              <a:rPr lang="en-US" b="1" dirty="0"/>
              <a:t>Do not modify</a:t>
            </a:r>
            <a:r>
              <a:rPr lang="en-US" dirty="0"/>
              <a:t> output file directly </a:t>
            </a:r>
            <a:r>
              <a:rPr lang="en-US" dirty="0">
                <a:sym typeface="Wingdings" panose="05000000000000000000" pitchFamily="2" charset="2"/>
              </a:rPr>
              <a:t> copy then modify!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5BCAF2-3315-4208-952D-5AA5C41E0D36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70C0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Documents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233D647-5920-4136-BBEE-7AB95B685135}"/>
              </a:ext>
            </a:extLst>
          </p:cNvPr>
          <p:cNvSpPr txBox="1">
            <a:spLocks/>
          </p:cNvSpPr>
          <p:nvPr/>
        </p:nvSpPr>
        <p:spPr>
          <a:xfrm>
            <a:off x="838200" y="4222461"/>
            <a:ext cx="10515600" cy="1056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docs</a:t>
            </a:r>
            <a:r>
              <a:rPr lang="en-US" dirty="0"/>
              <a:t> folder for all document associated with the project.</a:t>
            </a:r>
          </a:p>
        </p:txBody>
      </p:sp>
    </p:spTree>
    <p:extLst>
      <p:ext uri="{BB962C8B-B14F-4D97-AF65-F5344CB8AC3E}">
        <p14:creationId xmlns:p14="http://schemas.microsoft.com/office/powerpoint/2010/main" val="1575746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68619-7525-4328-986A-373AD7F5F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556B16D-5145-46A6-9BEB-75B1D1471E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3273500"/>
              </p:ext>
            </p:extLst>
          </p:nvPr>
        </p:nvGraphicFramePr>
        <p:xfrm>
          <a:off x="838201" y="1825625"/>
          <a:ext cx="4357913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57913">
                  <a:extLst>
                    <a:ext uri="{9D8B030D-6E8A-4147-A177-3AD203B41FA5}">
                      <a16:colId xmlns:a16="http://schemas.microsoft.com/office/drawing/2014/main" val="24380866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Key 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4521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2400" dirty="0">
                          <a:effectLst/>
                        </a:rPr>
                        <a:t>Use RStudio to create and manage projects with consistent layout.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2400" dirty="0">
                          <a:effectLst/>
                        </a:rPr>
                        <a:t>Create folder for data, script, output, documents, etc.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2400" dirty="0">
                          <a:effectLst/>
                        </a:rPr>
                        <a:t>Treat raw data as read-only.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2400" dirty="0">
                          <a:effectLst/>
                        </a:rPr>
                        <a:t>Treat generated output as disposable.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2400" dirty="0">
                          <a:effectLst/>
                        </a:rPr>
                        <a:t>Separate function definition and application.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973801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A6CFBDAC-CAC2-4DE7-B8E9-E50E19964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253" y="1825625"/>
            <a:ext cx="5695950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376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FEC0-0F77-449D-BBF0-612A3898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8800" b="1" dirty="0">
                <a:latin typeface="Arial" panose="020B0604020202020204" pitchFamily="34" charset="0"/>
                <a:cs typeface="Arial" panose="020B0604020202020204" pitchFamily="34" charset="0"/>
              </a:rPr>
              <a:t>???</a:t>
            </a:r>
            <a:br>
              <a:rPr lang="en-US" sz="8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8800" b="1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en-US" sz="7200" b="1" dirty="0">
                <a:ln>
                  <a:solidFill>
                    <a:schemeClr val="bg1"/>
                  </a:solidFill>
                </a:ln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 </a:t>
            </a:r>
            <a:r>
              <a:rPr lang="en-US" sz="7200" b="1" dirty="0">
                <a:ln>
                  <a:solidFill>
                    <a:schemeClr val="bg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r>
              <a:rPr lang="en-US" sz="7200" b="1" dirty="0">
                <a:ln>
                  <a:solidFill>
                    <a:schemeClr val="bg1"/>
                  </a:solidFill>
                </a:ln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</a:t>
            </a:r>
            <a:r>
              <a:rPr lang="en-US" sz="8800" b="1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en-US" sz="8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A68DE-4940-4DDC-94B0-D6AC7D649C9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8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FEC0-0F77-449D-BBF0-612A3898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sz="8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8800" b="1" dirty="0" err="1"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en-US" sz="9600" b="1" dirty="0" err="1">
                <a:ln>
                  <a:solidFill>
                    <a:schemeClr val="bg1"/>
                  </a:solidFill>
                </a:ln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endParaRPr lang="en-US" sz="8800" b="1" dirty="0">
              <a:ln>
                <a:solidFill>
                  <a:schemeClr val="bg1"/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2FB0EA-E604-47E1-811F-B845A664125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19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6E706-0DFC-4C3A-A08D-EEC71C2F1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080"/>
            <a:ext cx="10515600" cy="1018903"/>
          </a:xfrm>
          <a:prstGeom prst="rect">
            <a:avLst/>
          </a:prstGeom>
        </p:spPr>
        <p:txBody>
          <a:bodyPr/>
          <a:lstStyle/>
          <a:p>
            <a:r>
              <a:rPr lang="en-US" sz="6600" b="1" dirty="0">
                <a:solidFill>
                  <a:prstClr val="white">
                    <a:lumMod val="65000"/>
                  </a:prstClr>
                </a:solidFill>
              </a:rPr>
              <a:t>{</a:t>
            </a:r>
            <a:r>
              <a:rPr lang="en-US" sz="5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Prerequisite</a:t>
            </a:r>
            <a:r>
              <a:rPr lang="en-US" sz="6600" b="1" dirty="0">
                <a:solidFill>
                  <a:prstClr val="white">
                    <a:lumMod val="65000"/>
                  </a:prstClr>
                </a:solidFill>
              </a:rPr>
              <a:t>}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B3A2D-7A8E-4107-87D7-53D8D105D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10167"/>
          </a:xfrm>
        </p:spPr>
        <p:txBody>
          <a:bodyPr>
            <a:normAutofit fontScale="85000" lnSpcReduction="20000"/>
          </a:bodyPr>
          <a:lstStyle/>
          <a:p>
            <a:r>
              <a:rPr lang="en-US" sz="2200" b="1" dirty="0">
                <a:solidFill>
                  <a:srgbClr val="0070C0"/>
                </a:solidFill>
              </a:rPr>
              <a:t>Internet Connection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Basic R Knowledge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Software Installed</a:t>
            </a:r>
            <a:r>
              <a:rPr lang="en-US" sz="2200" dirty="0"/>
              <a:t>: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1900" dirty="0"/>
              <a:t>R program [</a:t>
            </a:r>
            <a:r>
              <a:rPr lang="en-US" sz="1900" dirty="0">
                <a:hlinkClick r:id="rId2"/>
              </a:rPr>
              <a:t>https://cran.r-project.org/</a:t>
            </a:r>
            <a:r>
              <a:rPr lang="en-US" sz="1900" dirty="0"/>
              <a:t>]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sz="1900" dirty="0"/>
              <a:t>RStudio [</a:t>
            </a:r>
            <a:r>
              <a:rPr lang="en-US" sz="1900" dirty="0">
                <a:hlinkClick r:id="rId3"/>
              </a:rPr>
              <a:t>https://www.rstudio.com/products/rstudio/download/</a:t>
            </a:r>
            <a:r>
              <a:rPr lang="en-US" sz="1900" dirty="0"/>
              <a:t>]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Data &amp; Scripts</a:t>
            </a:r>
            <a:r>
              <a:rPr lang="en-US" sz="2200" dirty="0"/>
              <a:t>:</a:t>
            </a:r>
          </a:p>
          <a:p>
            <a:pPr lvl="1"/>
            <a:r>
              <a:rPr lang="en-US" sz="1900" dirty="0"/>
              <a:t>Download from </a:t>
            </a:r>
            <a:r>
              <a:rPr lang="en-US" sz="1900" dirty="0">
                <a:hlinkClick r:id="rId4"/>
              </a:rPr>
              <a:t>https://github.com/aephidayatuloh/01-import</a:t>
            </a:r>
            <a:r>
              <a:rPr lang="en-US" sz="1900" dirty="0"/>
              <a:t>   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R Packages</a:t>
            </a:r>
            <a:r>
              <a:rPr lang="en-US" sz="2200" dirty="0"/>
              <a:t>:</a:t>
            </a:r>
            <a:endParaRPr lang="en-US" sz="1900" dirty="0"/>
          </a:p>
          <a:p>
            <a:pPr marL="23495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/>
              <a:t>Use </a:t>
            </a:r>
            <a:r>
              <a:rPr lang="en-US" sz="1600" dirty="0" err="1">
                <a:solidFill>
                  <a:srgbClr val="0070C0"/>
                </a:solidFill>
                <a:latin typeface="Consolas" panose="020B0609020204030204" pitchFamily="49" charset="0"/>
              </a:rPr>
              <a:t>install.packages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tidyverse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latin typeface="Consolas" panose="020B0609020204030204" pitchFamily="49" charset="0"/>
              </a:rPr>
              <a:t>)</a:t>
            </a:r>
            <a:r>
              <a:rPr lang="en-US" sz="2000" dirty="0"/>
              <a:t> to install </a:t>
            </a:r>
            <a:r>
              <a:rPr lang="en-US" sz="2000" dirty="0" err="1"/>
              <a:t>tidyverse</a:t>
            </a:r>
            <a:r>
              <a:rPr lang="en-US" sz="2000" dirty="0"/>
              <a:t> packages.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A00E4-85D5-4C49-9366-5527E1D3E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F4DEC-8208-446A-9E6D-0E3E6C2BB421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2DE7E32-A5BF-480D-ADE1-94FBDBE376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669569"/>
              </p:ext>
            </p:extLst>
          </p:nvPr>
        </p:nvGraphicFramePr>
        <p:xfrm>
          <a:off x="1674091" y="4338807"/>
          <a:ext cx="7132320" cy="2133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77440">
                  <a:extLst>
                    <a:ext uri="{9D8B030D-6E8A-4147-A177-3AD203B41FA5}">
                      <a16:colId xmlns:a16="http://schemas.microsoft.com/office/drawing/2014/main" val="42862878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396110621"/>
                    </a:ext>
                  </a:extLst>
                </a:gridCol>
                <a:gridCol w="4546600">
                  <a:extLst>
                    <a:ext uri="{9D8B030D-6E8A-4147-A177-3AD203B41FA5}">
                      <a16:colId xmlns:a16="http://schemas.microsoft.com/office/drawing/2014/main" val="1364129016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onsolas" panose="020B0609020204030204" pitchFamily="49" charset="0"/>
                        </a:rPr>
                        <a:t>tidyverse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0070C0"/>
                          </a:solidFill>
                          <a:latin typeface="Consolas" panose="020B0609020204030204" pitchFamily="49" charset="0"/>
                        </a:rPr>
                        <a:t>install.packages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tidyverse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736322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onsolas" panose="020B0609020204030204" pitchFamily="49" charset="0"/>
                        </a:rPr>
                        <a:t>readxl</a:t>
                      </a:r>
                      <a:r>
                        <a:rPr lang="en-US" sz="1400" dirty="0">
                          <a:latin typeface="Consolas" panose="020B0609020204030204" pitchFamily="49" charset="0"/>
                        </a:rPr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rgbClr val="0070C0"/>
                          </a:solidFill>
                          <a:latin typeface="Consolas" panose="020B0609020204030204" pitchFamily="49" charset="0"/>
                        </a:rPr>
                        <a:t>install.packages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readxl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069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onsolas" panose="020B0609020204030204" pitchFamily="49" charset="0"/>
                        </a:rPr>
                        <a:t>writexl</a:t>
                      </a:r>
                      <a:r>
                        <a:rPr lang="en-US" sz="1400" dirty="0">
                          <a:latin typeface="Consolas" panose="020B0609020204030204" pitchFamily="49" charset="0"/>
                        </a:rPr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rgbClr val="0070C0"/>
                          </a:solidFill>
                          <a:latin typeface="Consolas" panose="020B0609020204030204" pitchFamily="49" charset="0"/>
                        </a:rPr>
                        <a:t>install.packages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writexl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792635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onsolas" panose="020B0609020204030204" pitchFamily="49" charset="0"/>
                        </a:rPr>
                        <a:t>dbplyr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0070C0"/>
                          </a:solidFill>
                          <a:latin typeface="Consolas" panose="020B0609020204030204" pitchFamily="49" charset="0"/>
                        </a:rPr>
                        <a:t>install.packages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dbplyr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51403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onsolas" panose="020B0609020204030204" pitchFamily="49" charset="0"/>
                        </a:rPr>
                        <a:t>RSQLite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0070C0"/>
                          </a:solidFill>
                          <a:latin typeface="Consolas" panose="020B0609020204030204" pitchFamily="49" charset="0"/>
                        </a:rPr>
                        <a:t>install.packages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RSQLite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125394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onsolas" panose="020B0609020204030204" pitchFamily="49" charset="0"/>
                        </a:rPr>
                        <a:t>RMySQL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: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0070C0"/>
                          </a:solidFill>
                          <a:latin typeface="Consolas" panose="020B0609020204030204" pitchFamily="49" charset="0"/>
                        </a:rPr>
                        <a:t>install.packages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RMySQL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256461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onsolas" panose="020B0609020204030204" pitchFamily="49" charset="0"/>
                        </a:rPr>
                        <a:t>jsonlite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: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0070C0"/>
                          </a:solidFill>
                          <a:latin typeface="Consolas" panose="020B0609020204030204" pitchFamily="49" charset="0"/>
                        </a:rPr>
                        <a:t>install.packages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jsonlite</a:t>
                      </a:r>
                      <a:r>
                        <a:rPr lang="en-US" sz="14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onsolas" panose="020B0609020204030204" pitchFamily="49" charset="0"/>
                        </a:rPr>
                        <a:t>) </a:t>
                      </a:r>
                      <a:endParaRPr lang="en-US" sz="1400" dirty="0">
                        <a:latin typeface="Consolas" panose="020B06090202040302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46090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6611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9418A-272F-4314-8421-700947ACC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Be Discussed?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04FD5B-7C9A-44A0-98E4-49288091A40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9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5C714-49FD-4CFF-9137-222A97277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Series Flow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92EF06-C8E0-4F1B-BE2D-9FB4C997C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1743"/>
            <a:ext cx="10515600" cy="4239101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F83DCC-ED6E-490C-BCF6-C4A9372882D4}"/>
              </a:ext>
            </a:extLst>
          </p:cNvPr>
          <p:cNvSpPr/>
          <p:nvPr/>
        </p:nvSpPr>
        <p:spPr>
          <a:xfrm>
            <a:off x="838200" y="2879678"/>
            <a:ext cx="2123363" cy="2224586"/>
          </a:xfrm>
          <a:prstGeom prst="roundRect">
            <a:avLst>
              <a:gd name="adj" fmla="val 9033"/>
            </a:avLst>
          </a:prstGeom>
          <a:noFill/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55169BA-6923-4792-823C-FD1FBEC15526}"/>
              </a:ext>
            </a:extLst>
          </p:cNvPr>
          <p:cNvSpPr/>
          <p:nvPr/>
        </p:nvSpPr>
        <p:spPr>
          <a:xfrm>
            <a:off x="838199" y="5213431"/>
            <a:ext cx="2123362" cy="684676"/>
          </a:xfrm>
          <a:prstGeom prst="roundRect">
            <a:avLst>
              <a:gd name="adj" fmla="val 9033"/>
            </a:avLst>
          </a:prstGeom>
          <a:noFill/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17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DB68-F215-40D9-96C6-1776CEA11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06A18-3BAC-45B4-B1D1-2CF00E600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47804"/>
            <a:ext cx="3840480" cy="21623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AA4575-1EC0-4FA6-BC1B-0059A8BB9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040" y="2322065"/>
            <a:ext cx="3931920" cy="2213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2AAC23-CBD3-40FB-93E0-AA3EE0829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3322" y="2322064"/>
            <a:ext cx="3931920" cy="221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08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9418A-272F-4314-8421-700947ACC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3A7D11-0F21-4CBF-B28F-11484BD7F02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2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3D1CF-33F9-43F9-8FCC-6AF452BD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AC716-4E61-4F59-AEF6-157E2AD6D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pPr marL="1377950" indent="0">
              <a:buNone/>
            </a:pPr>
            <a:r>
              <a:rPr lang="en-US" sz="2400" dirty="0"/>
              <a:t>is one of most used Integrated Development Environment (IDE) for R that makes it easy to build R script in more interactive mode.</a:t>
            </a:r>
          </a:p>
          <a:p>
            <a:pPr marL="1377950" lvl="1" indent="0">
              <a:buNone/>
            </a:pPr>
            <a:r>
              <a:rPr lang="en-US" sz="2000" dirty="0"/>
              <a:t>i.e. auto-complete code, organized panel and many more useful functional.</a:t>
            </a:r>
          </a:p>
          <a:p>
            <a:pPr lvl="1"/>
            <a:endParaRPr lang="en-US" sz="2000" dirty="0"/>
          </a:p>
          <a:p>
            <a:r>
              <a:rPr lang="en-US" sz="2400" b="1" dirty="0">
                <a:solidFill>
                  <a:srgbClr val="0070C0"/>
                </a:solidFill>
              </a:rPr>
              <a:t>RStudio</a:t>
            </a:r>
            <a:r>
              <a:rPr lang="en-US" sz="2400" dirty="0"/>
              <a:t> is available in two formats: </a:t>
            </a:r>
          </a:p>
          <a:p>
            <a:pPr lvl="1"/>
            <a:r>
              <a:rPr lang="en-US" sz="2000" b="1" dirty="0">
                <a:solidFill>
                  <a:srgbClr val="0070C0"/>
                </a:solidFill>
              </a:rPr>
              <a:t>RStudio</a:t>
            </a:r>
            <a:r>
              <a:rPr lang="en-US" sz="2000" dirty="0"/>
              <a:t> Desktop -&gt; program is run locally as a regular desktop application; </a:t>
            </a:r>
          </a:p>
          <a:p>
            <a:pPr lvl="1"/>
            <a:r>
              <a:rPr lang="en-US" sz="2000" b="1" dirty="0">
                <a:solidFill>
                  <a:srgbClr val="0070C0"/>
                </a:solidFill>
              </a:rPr>
              <a:t>RStudio</a:t>
            </a:r>
            <a:r>
              <a:rPr lang="en-US" sz="2000" dirty="0"/>
              <a:t> Server -&gt; allows accessing RStudio using a web browser while it is running on a remote Linux server.</a:t>
            </a:r>
          </a:p>
          <a:p>
            <a:pPr lvl="1"/>
            <a:endParaRPr lang="en-US" sz="2000" b="1" dirty="0"/>
          </a:p>
          <a:p>
            <a:r>
              <a:rPr lang="en-US" sz="2400" b="1" dirty="0">
                <a:solidFill>
                  <a:srgbClr val="0070C0"/>
                </a:solidFill>
              </a:rPr>
              <a:t>RStudio</a:t>
            </a:r>
            <a:r>
              <a:rPr lang="en-US" sz="2400" dirty="0"/>
              <a:t> Desktop and </a:t>
            </a:r>
            <a:r>
              <a:rPr lang="en-US" sz="2400" b="1" dirty="0">
                <a:solidFill>
                  <a:srgbClr val="0070C0"/>
                </a:solidFill>
              </a:rPr>
              <a:t>RStudio</a:t>
            </a:r>
            <a:r>
              <a:rPr lang="en-US" sz="2400" dirty="0"/>
              <a:t> Server are both available in </a:t>
            </a:r>
            <a:r>
              <a:rPr lang="en-US" sz="2400" dirty="0">
                <a:solidFill>
                  <a:srgbClr val="0070C0"/>
                </a:solidFill>
              </a:rPr>
              <a:t>free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0070C0"/>
                </a:solidFill>
              </a:rPr>
              <a:t>fee-based</a:t>
            </a:r>
            <a:r>
              <a:rPr lang="en-US" sz="2400" dirty="0"/>
              <a:t> (commercial) editions.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Download latest version of </a:t>
            </a:r>
            <a:r>
              <a:rPr lang="en-US" sz="2400" b="1" dirty="0">
                <a:solidFill>
                  <a:srgbClr val="0070C0"/>
                </a:solidFill>
              </a:rPr>
              <a:t>RStudio</a:t>
            </a:r>
            <a:r>
              <a:rPr lang="en-US" sz="2400" dirty="0"/>
              <a:t> [</a:t>
            </a:r>
            <a:r>
              <a:rPr lang="en-US" sz="2400" dirty="0">
                <a:hlinkClick r:id="rId2"/>
              </a:rPr>
              <a:t>https://www.rstudio.com/products/rstudio/download/</a:t>
            </a:r>
            <a:r>
              <a:rPr lang="en-US" sz="2400" dirty="0"/>
              <a:t>]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115382-6AE8-4350-94BC-79EDC0DCB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531" y="1825625"/>
            <a:ext cx="1005840" cy="116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85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738ED-9B83-49FF-BF68-FAB905139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RStudio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97EE73E-ACF4-42C6-B797-4602E49664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9232" y="1825625"/>
            <a:ext cx="8153535" cy="435133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1D312E1-86FC-4608-9766-2D662480264D}"/>
              </a:ext>
            </a:extLst>
          </p:cNvPr>
          <p:cNvSpPr/>
          <p:nvPr/>
        </p:nvSpPr>
        <p:spPr>
          <a:xfrm>
            <a:off x="2019232" y="2258291"/>
            <a:ext cx="4547823" cy="3918672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Console/Terminal/Jobs</a:t>
            </a:r>
          </a:p>
          <a:p>
            <a:pPr algn="ctr"/>
            <a:endParaRPr lang="en-US" sz="2400" b="1" dirty="0">
              <a:solidFill>
                <a:srgbClr val="FF0000"/>
              </a:solidFill>
            </a:endParaRPr>
          </a:p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207F9BB-0EFA-4046-8946-8CE727FFC8BD}"/>
              </a:ext>
            </a:extLst>
          </p:cNvPr>
          <p:cNvSpPr/>
          <p:nvPr/>
        </p:nvSpPr>
        <p:spPr>
          <a:xfrm>
            <a:off x="6622475" y="2258291"/>
            <a:ext cx="3474720" cy="173736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Environment/History/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Connections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B439D8-21F4-4E12-8C76-854B7712289E}"/>
              </a:ext>
            </a:extLst>
          </p:cNvPr>
          <p:cNvSpPr/>
          <p:nvPr/>
        </p:nvSpPr>
        <p:spPr>
          <a:xfrm>
            <a:off x="6622475" y="3995651"/>
            <a:ext cx="3474720" cy="219456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Files/Plots/Packages/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Help/Viewer</a:t>
            </a:r>
          </a:p>
        </p:txBody>
      </p:sp>
    </p:spTree>
    <p:extLst>
      <p:ext uri="{BB962C8B-B14F-4D97-AF65-F5344CB8AC3E}">
        <p14:creationId xmlns:p14="http://schemas.microsoft.com/office/powerpoint/2010/main" val="3155721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10291</TotalTime>
  <Words>898</Words>
  <Application>Microsoft Office PowerPoint</Application>
  <PresentationFormat>Widescreen</PresentationFormat>
  <Paragraphs>172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Arial Black</vt:lpstr>
      <vt:lpstr>Calibri</vt:lpstr>
      <vt:lpstr>Calibri Light</vt:lpstr>
      <vt:lpstr>Consolas</vt:lpstr>
      <vt:lpstr>Office Theme</vt:lpstr>
      <vt:lpstr>Import Data    Into  </vt:lpstr>
      <vt:lpstr>{Aep Hidayatuloh}</vt:lpstr>
      <vt:lpstr>{Prerequisite}</vt:lpstr>
      <vt:lpstr>What Will Be Discussed?</vt:lpstr>
      <vt:lpstr>Tidyverse Series Flow</vt:lpstr>
      <vt:lpstr>Outline</vt:lpstr>
      <vt:lpstr>Introduction</vt:lpstr>
      <vt:lpstr>Welcome to RStudio</vt:lpstr>
      <vt:lpstr>RStudio </vt:lpstr>
      <vt:lpstr>RStudio </vt:lpstr>
      <vt:lpstr>Outline</vt:lpstr>
      <vt:lpstr>External Data File</vt:lpstr>
      <vt:lpstr>Import TXT File </vt:lpstr>
      <vt:lpstr>Import CSV File </vt:lpstr>
      <vt:lpstr>Import Excel File </vt:lpstr>
      <vt:lpstr>Online Data File</vt:lpstr>
      <vt:lpstr>Challenge 1</vt:lpstr>
      <vt:lpstr>Outline</vt:lpstr>
      <vt:lpstr>Databases</vt:lpstr>
      <vt:lpstr>SQLite</vt:lpstr>
      <vt:lpstr>R Script</vt:lpstr>
      <vt:lpstr>Function Definition Script</vt:lpstr>
      <vt:lpstr>Output</vt:lpstr>
      <vt:lpstr>Summary</vt:lpstr>
      <vt:lpstr>??? {Q &amp; A}</vt:lpstr>
      <vt:lpstr> ThankQ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Shiny Apps Visualisasi Data</dc:title>
  <dc:creator>Aep Hidayatuloh</dc:creator>
  <cp:lastModifiedBy>aef.stk@gmail.com</cp:lastModifiedBy>
  <cp:revision>305</cp:revision>
  <dcterms:created xsi:type="dcterms:W3CDTF">2017-09-09T03:53:51Z</dcterms:created>
  <dcterms:modified xsi:type="dcterms:W3CDTF">2019-12-16T05:07:29Z</dcterms:modified>
</cp:coreProperties>
</file>

<file path=docProps/thumbnail.jpeg>
</file>